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81" r:id="rId4"/>
    <p:sldId id="290" r:id="rId5"/>
    <p:sldId id="301" r:id="rId6"/>
    <p:sldId id="297" r:id="rId7"/>
    <p:sldId id="291" r:id="rId8"/>
    <p:sldId id="310" r:id="rId9"/>
    <p:sldId id="292" r:id="rId10"/>
    <p:sldId id="305" r:id="rId11"/>
    <p:sldId id="303" r:id="rId12"/>
    <p:sldId id="294" r:id="rId13"/>
    <p:sldId id="299" r:id="rId14"/>
    <p:sldId id="307" r:id="rId15"/>
    <p:sldId id="304" r:id="rId16"/>
    <p:sldId id="298" r:id="rId17"/>
    <p:sldId id="295" r:id="rId18"/>
    <p:sldId id="302" r:id="rId19"/>
    <p:sldId id="293" r:id="rId20"/>
    <p:sldId id="308" r:id="rId21"/>
    <p:sldId id="300" r:id="rId22"/>
    <p:sldId id="30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" y="4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BFE64-4E67-4AA4-91B7-820636A15F4A}" type="datetimeFigureOut">
              <a:rPr lang="zh-TW" altLang="en-US" smtClean="0"/>
              <a:pPr/>
              <a:t>2020/5/10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66140-8656-4D77-AFAB-2E8C57ABE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48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514D0-F638-47E3-B2CE-8D1B274EEC5E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78C1-DA3A-4EA8-BC04-477549F7ECDD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1C01-A49D-4734-8F92-6B0798A33811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43F98-A789-45C8-BCFD-834C3D25699C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40DC-1ACA-455E-A48A-27438F4318AA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FC771-894F-4D2A-BFAA-1857B9475F07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F6E0-3BE9-467B-AC76-947BB12CE225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57B7-E587-47CF-8B2A-226302382A6A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3063-1074-42FD-9249-99CE7D4FA04D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1515-29A6-4D71-B54C-3BA386976F07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50E-E8AD-451F-A010-D8AE7F490E3C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EDCA7-59C5-42FB-B834-42BA23532AD1}" type="datetime1">
              <a:rPr lang="en-US" altLang="zh-TW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ng@mirlab.org" TargetMode="External"/><Relationship Id="rId2" Type="http://schemas.openxmlformats.org/officeDocument/2006/relationships/hyperlink" Target="http://www.mathworks.com/moler/ex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irlab.org/ja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ikespivey.wordpress.com/2013/01/17/eigenvalue-stochasti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logyreview.com/view/544266/wikipedia-mining-algorithm-reveals-worlds-most-influential-universities/" TargetMode="External"/><Relationship Id="rId2" Type="http://schemas.openxmlformats.org/officeDocument/2006/relationships/hyperlink" Target="https://www.mathworks.com/academia/student_center/tutorials/source/computational-math/linear-algebra/player.html?slide=2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image" Target="../media/image3.wmf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Experiments with MATLAB</a:t>
            </a:r>
            <a:br>
              <a:rPr lang="en-US" altLang="zh-TW" dirty="0"/>
            </a:br>
            <a:r>
              <a:rPr lang="en-US" altLang="zh-TW" dirty="0"/>
              <a:t>Google PageRank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Roger Jang (</a:t>
            </a:r>
            <a:r>
              <a:rPr lang="zh-TW" altLang="en-US" dirty="0"/>
              <a:t>張智星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CSIE Dept, National Taiwan University, Taiwan</a:t>
            </a:r>
          </a:p>
          <a:p>
            <a:r>
              <a:rPr lang="en-US" altLang="zh-TW" dirty="0">
                <a:hlinkClick r:id="rId3"/>
              </a:rPr>
              <a:t>jang@mirlab.org</a:t>
            </a:r>
            <a:endParaRPr lang="en-US" altLang="zh-TW" dirty="0"/>
          </a:p>
          <a:p>
            <a:r>
              <a:rPr lang="en-US" altLang="zh-TW" dirty="0">
                <a:hlinkClick r:id="rId4"/>
              </a:rPr>
              <a:t>http://mirlab.org/jang</a:t>
            </a:r>
            <a:endParaRPr lang="en-US" altLang="zh-TW" dirty="0"/>
          </a:p>
          <a:p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57200" y="1623218"/>
            <a:ext cx="8229600" cy="4525963"/>
          </a:xfrm>
        </p:spPr>
        <p:txBody>
          <a:bodyPr/>
          <a:lstStyle/>
          <a:p>
            <a:r>
              <a:rPr lang="en-US" altLang="zh-TW" dirty="0"/>
              <a:t>Column sum &amp; row sum</a:t>
            </a:r>
          </a:p>
          <a:p>
            <a:pPr lvl="1"/>
            <a:r>
              <a:rPr lang="en-US" altLang="zh-TW" dirty="0"/>
              <a:t>Column sum of A = sum(A) =  [1 1 1]*A</a:t>
            </a:r>
          </a:p>
          <a:p>
            <a:pPr lvl="1"/>
            <a:r>
              <a:rPr lang="en-US" altLang="zh-TW" dirty="0"/>
              <a:t>Row sum of A = sum(A, 2) = A*[1 1 1]</a:t>
            </a:r>
            <a:r>
              <a:rPr lang="en-US" altLang="zh-TW" baseline="30000" dirty="0"/>
              <a:t>T</a:t>
            </a:r>
            <a:endParaRPr lang="en-US" altLang="zh-TW" dirty="0"/>
          </a:p>
          <a:p>
            <a:r>
              <a:rPr lang="en-US" altLang="zh-TW" dirty="0"/>
              <a:t>A and A</a:t>
            </a:r>
            <a:r>
              <a:rPr lang="en-US" altLang="zh-TW" baseline="30000" dirty="0"/>
              <a:t>T</a:t>
            </a:r>
            <a:r>
              <a:rPr lang="en-US" altLang="zh-TW" dirty="0"/>
              <a:t> have the same eigenvalues</a:t>
            </a:r>
          </a:p>
          <a:p>
            <a:pPr lvl="2"/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Prerequisites </a:t>
            </a:r>
            <a:r>
              <a:rPr lang="en-US" altLang="zh-TW"/>
              <a:t>for Consequent Proof</a:t>
            </a:r>
            <a:endParaRPr lang="zh-TW" altLang="en-US" dirty="0"/>
          </a:p>
        </p:txBody>
      </p:sp>
      <p:sp>
        <p:nvSpPr>
          <p:cNvPr id="10" name="圓角矩形圖說文字 9"/>
          <p:cNvSpPr/>
          <p:nvPr/>
        </p:nvSpPr>
        <p:spPr>
          <a:xfrm>
            <a:off x="7620000" y="3817539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1" name="物件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46074084"/>
              </p:ext>
            </p:extLst>
          </p:nvPr>
        </p:nvGraphicFramePr>
        <p:xfrm>
          <a:off x="1057275" y="3886200"/>
          <a:ext cx="50387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6" name="方程式" r:id="rId3" imgW="2400120" imgH="558720" progId="Equation.3">
                  <p:embed/>
                </p:oleObj>
              </mc:Choice>
              <mc:Fallback>
                <p:oleObj name="方程式" r:id="rId3" imgW="2400120" imgH="55872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3886200"/>
                        <a:ext cx="5038725" cy="1173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圓角矩形圖說文字 11"/>
          <p:cNvSpPr/>
          <p:nvPr/>
        </p:nvSpPr>
        <p:spPr>
          <a:xfrm>
            <a:off x="4462541" y="5458777"/>
            <a:ext cx="4200381" cy="408623"/>
          </a:xfrm>
          <a:prstGeom prst="wedgeRoundRectCallout">
            <a:avLst>
              <a:gd name="adj1" fmla="val -32560"/>
              <a:gd name="adj2" fmla="val -158105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But not necessarily the same eigenvectors!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2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Suppose that z</a:t>
            </a:r>
            <a:r>
              <a:rPr lang="en-US" altLang="zh-TW" baseline="-25000" dirty="0"/>
              <a:t>1</a:t>
            </a:r>
            <a:r>
              <a:rPr lang="en-US" altLang="zh-TW" dirty="0"/>
              <a:t>, z</a:t>
            </a:r>
            <a:r>
              <a:rPr lang="en-US" altLang="zh-TW" baseline="-25000" dirty="0"/>
              <a:t>2</a:t>
            </a:r>
            <a:r>
              <a:rPr lang="en-US" altLang="zh-TW" dirty="0"/>
              <a:t>, and z</a:t>
            </a:r>
            <a:r>
              <a:rPr lang="en-US" altLang="zh-TW" baseline="-25000" dirty="0"/>
              <a:t>3</a:t>
            </a:r>
            <a:r>
              <a:rPr lang="en-US" altLang="zh-TW" dirty="0"/>
              <a:t> are complex numbers, we have the following identities:</a:t>
            </a:r>
          </a:p>
          <a:p>
            <a:pPr lvl="2"/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物件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37461124"/>
              </p:ext>
            </p:extLst>
          </p:nvPr>
        </p:nvGraphicFramePr>
        <p:xfrm>
          <a:off x="1143000" y="2820987"/>
          <a:ext cx="3352800" cy="251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8" name="方程式" r:id="rId3" imgW="1663560" imgH="1244520" progId="Equation.3">
                  <p:embed/>
                </p:oleObj>
              </mc:Choice>
              <mc:Fallback>
                <p:oleObj name="方程式" r:id="rId3" imgW="1663560" imgH="124452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20987"/>
                        <a:ext cx="3352800" cy="25130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圓角矩形圖說文字 8"/>
          <p:cNvSpPr/>
          <p:nvPr/>
        </p:nvSpPr>
        <p:spPr>
          <a:xfrm>
            <a:off x="4453639" y="2971800"/>
            <a:ext cx="2023361" cy="408623"/>
          </a:xfrm>
          <a:prstGeom prst="wedgeRoundRectCallout">
            <a:avLst>
              <a:gd name="adj1" fmla="val -100780"/>
              <a:gd name="adj2" fmla="val 99652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Triangle inequality!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Prerequisites </a:t>
            </a:r>
            <a:r>
              <a:rPr lang="en-US" altLang="zh-TW"/>
              <a:t>for Consequent Proof</a:t>
            </a:r>
            <a:endParaRPr lang="zh-TW" altLang="en-US" dirty="0"/>
          </a:p>
        </p:txBody>
      </p:sp>
      <p:cxnSp>
        <p:nvCxnSpPr>
          <p:cNvPr id="11" name="直線單箭頭接點 10"/>
          <p:cNvCxnSpPr/>
          <p:nvPr/>
        </p:nvCxnSpPr>
        <p:spPr>
          <a:xfrm flipV="1">
            <a:off x="5257800" y="4419600"/>
            <a:ext cx="685800" cy="762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5257800" y="5181600"/>
            <a:ext cx="20574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5943600" y="4419600"/>
            <a:ext cx="1371600" cy="762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物件 1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33665015"/>
              </p:ext>
            </p:extLst>
          </p:nvPr>
        </p:nvGraphicFramePr>
        <p:xfrm>
          <a:off x="5334000" y="4440237"/>
          <a:ext cx="3063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9" name="方程式" r:id="rId5" imgW="152280" imgH="215640" progId="Equation.3">
                  <p:embed/>
                </p:oleObj>
              </mc:Choice>
              <mc:Fallback>
                <p:oleObj name="方程式" r:id="rId5" imgW="152280" imgH="215640" progId="Equation.3">
                  <p:embed/>
                  <p:pic>
                    <p:nvPicPr>
                      <p:cNvPr id="7" name="物件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40237"/>
                        <a:ext cx="306387" cy="4365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物件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51253213"/>
              </p:ext>
            </p:extLst>
          </p:nvPr>
        </p:nvGraphicFramePr>
        <p:xfrm>
          <a:off x="6615113" y="4440238"/>
          <a:ext cx="33178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0" name="方程式" r:id="rId7" imgW="164880" imgH="215640" progId="Equation.3">
                  <p:embed/>
                </p:oleObj>
              </mc:Choice>
              <mc:Fallback>
                <p:oleObj name="方程式" r:id="rId7" imgW="164880" imgH="215640" progId="Equation.3">
                  <p:embed/>
                  <p:pic>
                    <p:nvPicPr>
                      <p:cNvPr id="18" name="物件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4440238"/>
                        <a:ext cx="331787" cy="4365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21782350"/>
              </p:ext>
            </p:extLst>
          </p:nvPr>
        </p:nvGraphicFramePr>
        <p:xfrm>
          <a:off x="5710237" y="5181600"/>
          <a:ext cx="84296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1" name="方程式" r:id="rId9" imgW="419040" imgH="215640" progId="Equation.3">
                  <p:embed/>
                </p:oleObj>
              </mc:Choice>
              <mc:Fallback>
                <p:oleObj name="方程式" r:id="rId9" imgW="419040" imgH="215640" progId="Equation.3">
                  <p:embed/>
                  <p:pic>
                    <p:nvPicPr>
                      <p:cNvPr id="19" name="物件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0237" y="5181600"/>
                        <a:ext cx="842963" cy="4365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圓角矩形圖說文字 9">
            <a:extLst>
              <a:ext uri="{FF2B5EF4-FFF2-40B4-BE49-F238E27FC236}">
                <a16:creationId xmlns:a16="http://schemas.microsoft.com/office/drawing/2014/main" id="{48F2DB51-05C4-4406-AC2F-23A5AFE0AE18}"/>
              </a:ext>
            </a:extLst>
          </p:cNvPr>
          <p:cNvSpPr/>
          <p:nvPr/>
        </p:nvSpPr>
        <p:spPr>
          <a:xfrm>
            <a:off x="7620000" y="3782377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3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Fact 1a: Proof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always has an eigenvalue of 1</a:t>
            </a:r>
            <a:endParaRPr lang="en-US" altLang="zh-TW" baseline="30000" dirty="0"/>
          </a:p>
          <a:p>
            <a:pPr lvl="1"/>
            <a:r>
              <a:rPr lang="en-US" altLang="zh-TW" dirty="0"/>
              <a:t>Since the column sum of A is an all-1 vector, A</a:t>
            </a:r>
            <a:r>
              <a:rPr lang="en-US" altLang="zh-TW" baseline="30000" dirty="0"/>
              <a:t>T</a:t>
            </a:r>
            <a:r>
              <a:rPr lang="en-US" altLang="zh-TW" dirty="0"/>
              <a:t> has 1 as its eigenvalue:</a:t>
            </a:r>
          </a:p>
          <a:p>
            <a:pPr lvl="1"/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So 1 is also an eigenvalue of A since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9" name="物件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63924819"/>
              </p:ext>
            </p:extLst>
          </p:nvPr>
        </p:nvGraphicFramePr>
        <p:xfrm>
          <a:off x="1143000" y="5715000"/>
          <a:ext cx="7386637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4" name="方程式" r:id="rId3" imgW="3517560" imgH="355320" progId="Equation.3">
                  <p:embed/>
                </p:oleObj>
              </mc:Choice>
              <mc:Fallback>
                <p:oleObj name="方程式" r:id="rId3" imgW="3517560" imgH="355320" progId="Equation.3">
                  <p:embed/>
                  <p:pic>
                    <p:nvPicPr>
                      <p:cNvPr id="0" name="內容版面配置區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15000"/>
                        <a:ext cx="7386637" cy="746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13661624"/>
              </p:ext>
            </p:extLst>
          </p:nvPr>
        </p:nvGraphicFramePr>
        <p:xfrm>
          <a:off x="1290638" y="3152775"/>
          <a:ext cx="648176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5" name="方程式" r:id="rId5" imgW="3085920" imgH="711000" progId="Equation.3">
                  <p:embed/>
                </p:oleObj>
              </mc:Choice>
              <mc:Fallback>
                <p:oleObj name="方程式" r:id="rId5" imgW="3085920" imgH="711000" progId="Equation.3">
                  <p:embed/>
                  <p:pic>
                    <p:nvPicPr>
                      <p:cNvPr id="0" name="物件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3152775"/>
                        <a:ext cx="6481762" cy="1495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圓角矩形圖說文字 6"/>
          <p:cNvSpPr/>
          <p:nvPr/>
        </p:nvSpPr>
        <p:spPr>
          <a:xfrm>
            <a:off x="7010400" y="838200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右大括弧 7"/>
          <p:cNvSpPr/>
          <p:nvPr/>
        </p:nvSpPr>
        <p:spPr>
          <a:xfrm rot="5400000" flipV="1">
            <a:off x="1854374" y="3619675"/>
            <a:ext cx="241300" cy="1231551"/>
          </a:xfrm>
          <a:prstGeom prst="rightBrac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圖說文字 10"/>
          <p:cNvSpPr/>
          <p:nvPr/>
        </p:nvSpPr>
        <p:spPr>
          <a:xfrm>
            <a:off x="1197341" y="4391977"/>
            <a:ext cx="146276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Column sum!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4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Fact 1a: Another Proof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2" name="物件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7861348"/>
              </p:ext>
            </p:extLst>
          </p:nvPr>
        </p:nvGraphicFramePr>
        <p:xfrm>
          <a:off x="981075" y="1524000"/>
          <a:ext cx="7229475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" name="方程式" r:id="rId3" imgW="3441600" imgH="2133360" progId="Equation.3">
                  <p:embed/>
                </p:oleObj>
              </mc:Choice>
              <mc:Fallback>
                <p:oleObj name="方程式" r:id="rId3" imgW="3441600" imgH="213336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524000"/>
                        <a:ext cx="7229475" cy="44862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966906" y="6172200"/>
            <a:ext cx="7262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Extension</a:t>
            </a:r>
            <a:r>
              <a:rPr lang="en-US" altLang="zh-TW" dirty="0"/>
              <a:t>: If each column sum of matrix A equals k </a:t>
            </a:r>
            <a:r>
              <a:rPr lang="en-US" altLang="zh-TW" dirty="0">
                <a:sym typeface="Wingdings" panose="05000000000000000000" pitchFamily="2" charset="2"/>
              </a:rPr>
              <a:t></a:t>
            </a:r>
            <a:r>
              <a:rPr lang="en-US" altLang="zh-TW" dirty="0"/>
              <a:t> k is a eigenvalue of A.</a:t>
            </a:r>
            <a:endParaRPr lang="zh-TW" altLang="en-US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7467600" y="685800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4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Quick 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If each row sum of matrix A is k, then</a:t>
            </a:r>
          </a:p>
          <a:p>
            <a:pPr lvl="1"/>
            <a:r>
              <a:rPr lang="en-US" altLang="zh-TW" dirty="0"/>
              <a:t>k is a eigenvalue of A, with an eigenvector of all 1’s.</a:t>
            </a:r>
          </a:p>
          <a:p>
            <a:r>
              <a:rPr lang="en-US" altLang="zh-TW" dirty="0"/>
              <a:t>If each column sum of matrix A is k, then</a:t>
            </a:r>
          </a:p>
          <a:p>
            <a:pPr lvl="1"/>
            <a:r>
              <a:rPr lang="en-US" altLang="zh-TW" dirty="0"/>
              <a:t>k is a eigenvalue of A. (But we don’t know about its eigenvector.)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7467600" y="685800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Quiz Candidates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7467600" y="685800"/>
            <a:ext cx="714556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內容版面配置區 4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/>
              <a:t>What can you infer about the eigenvalues and eigenvectors of the following matrix A?</a:t>
            </a:r>
          </a:p>
          <a:p>
            <a:pPr lvl="1"/>
            <a:r>
              <a:rPr lang="en-US" altLang="zh-TW"/>
              <a:t>A=magic(3)</a:t>
            </a:r>
          </a:p>
          <a:p>
            <a:pPr marL="914400" lvl="2" indent="0">
              <a:buNone/>
            </a:pPr>
            <a:r>
              <a:rPr lang="en-US" altLang="zh-TW">
                <a:sym typeface="Wingdings" panose="05000000000000000000" pitchFamily="2" charset="2"/>
              </a:rPr>
              <a:t> eigvalue=15, eigenvector=[1 1 1]</a:t>
            </a:r>
            <a:r>
              <a:rPr lang="en-US" altLang="zh-TW" baseline="30000">
                <a:sym typeface="Wingdings" panose="05000000000000000000" pitchFamily="2" charset="2"/>
              </a:rPr>
              <a:t>T</a:t>
            </a:r>
            <a:endParaRPr lang="en-US" altLang="zh-TW"/>
          </a:p>
          <a:p>
            <a:pPr lvl="1"/>
            <a:r>
              <a:rPr lang="en-US" altLang="zh-TW"/>
              <a:t>A=magic(3)+[1 2 3]’*ones(1,3)</a:t>
            </a:r>
          </a:p>
          <a:p>
            <a:pPr marL="914400" lvl="2" indent="0">
              <a:buNone/>
            </a:pPr>
            <a:r>
              <a:rPr lang="en-US" altLang="zh-TW">
                <a:sym typeface="Wingdings" panose="05000000000000000000" pitchFamily="2" charset="2"/>
              </a:rPr>
              <a:t> eigvalue=21</a:t>
            </a:r>
            <a:endParaRPr lang="en-US" altLang="zh-TW"/>
          </a:p>
          <a:p>
            <a:pPr lvl="1"/>
            <a:r>
              <a:rPr lang="en-US" altLang="zh-TW"/>
              <a:t>A=magic(3)+ones(3,1)*[1 2 3]</a:t>
            </a:r>
          </a:p>
          <a:p>
            <a:pPr marL="914400" lvl="2" indent="0">
              <a:buNone/>
            </a:pPr>
            <a:r>
              <a:rPr lang="en-US" altLang="zh-TW">
                <a:sym typeface="Wingdings" panose="05000000000000000000" pitchFamily="2" charset="2"/>
              </a:rPr>
              <a:t> eigvalue=21, eigenvector=[1 1 1]</a:t>
            </a:r>
            <a:r>
              <a:rPr lang="en-US" altLang="zh-TW" baseline="30000">
                <a:sym typeface="Wingdings" panose="05000000000000000000" pitchFamily="2" charset="2"/>
              </a:rPr>
              <a:t>T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009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Fact 1b: Proof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altLang="zh-TW" dirty="0"/>
              <a:t>A has 1 as its eigenvalue of max magnitude</a:t>
            </a:r>
          </a:p>
          <a:p>
            <a:pPr lvl="1"/>
            <a:r>
              <a:rPr lang="en-US" altLang="zh-TW" dirty="0"/>
              <a:t>Proof (</a:t>
            </a:r>
            <a:r>
              <a:rPr lang="en-US" altLang="zh-TW" dirty="0">
                <a:hlinkClick r:id="rId3"/>
              </a:rPr>
              <a:t>ref</a:t>
            </a:r>
            <a:r>
              <a:rPr lang="en-US" altLang="zh-TW" dirty="0"/>
              <a:t>)</a:t>
            </a:r>
          </a:p>
          <a:p>
            <a:pPr lvl="2"/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物件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25379050"/>
              </p:ext>
            </p:extLst>
          </p:nvPr>
        </p:nvGraphicFramePr>
        <p:xfrm>
          <a:off x="933450" y="2590800"/>
          <a:ext cx="7824788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7" name="方程式" r:id="rId4" imgW="4965480" imgH="2463480" progId="Equation.3">
                  <p:embed/>
                </p:oleObj>
              </mc:Choice>
              <mc:Fallback>
                <p:oleObj name="方程式" r:id="rId4" imgW="4965480" imgH="2463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590800"/>
                        <a:ext cx="7824788" cy="3886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圓角矩形圖說文字 5"/>
          <p:cNvSpPr/>
          <p:nvPr/>
        </p:nvSpPr>
        <p:spPr>
          <a:xfrm>
            <a:off x="7620000" y="3817539"/>
            <a:ext cx="714557" cy="408623"/>
          </a:xfrm>
          <a:prstGeom prst="wedgeRoundRectCallout">
            <a:avLst>
              <a:gd name="adj1" fmla="val 1530"/>
              <a:gd name="adj2" fmla="val 1262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Quiz!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圓角矩形圖說文字 9"/>
          <p:cNvSpPr/>
          <p:nvPr/>
        </p:nvSpPr>
        <p:spPr>
          <a:xfrm>
            <a:off x="6285968" y="2133600"/>
            <a:ext cx="2400832" cy="715089"/>
          </a:xfrm>
          <a:prstGeom prst="wedgeRoundRectCallout">
            <a:avLst>
              <a:gd name="adj1" fmla="val -45021"/>
              <a:gd name="adj2" fmla="val 73012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Fact: A and A</a:t>
            </a:r>
            <a:r>
              <a:rPr lang="en-US" altLang="zh-TW" baseline="30000" dirty="0">
                <a:solidFill>
                  <a:schemeClr val="tx1"/>
                </a:solidFill>
              </a:rPr>
              <a:t>T</a:t>
            </a:r>
            <a:r>
              <a:rPr lang="en-US" altLang="zh-TW" dirty="0">
                <a:solidFill>
                  <a:schemeClr val="tx1"/>
                </a:solidFill>
              </a:rPr>
              <a:t> has</a:t>
            </a:r>
          </a:p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the same eigenvalues! 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4724400" y="3933111"/>
            <a:ext cx="2044868" cy="715089"/>
          </a:xfrm>
          <a:prstGeom prst="wedgeRoundRectCallout">
            <a:avLst>
              <a:gd name="adj1" fmla="val -76103"/>
              <a:gd name="adj2" fmla="val 7300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Reminder: </a:t>
            </a:r>
            <a:r>
              <a:rPr lang="en-US" altLang="zh-TW" dirty="0">
                <a:solidFill>
                  <a:schemeClr val="tx1"/>
                </a:solidFill>
                <a:latin typeface="Symbol" panose="05050102010706020507" pitchFamily="18" charset="2"/>
              </a:rPr>
              <a:t>l</a:t>
            </a:r>
            <a:r>
              <a:rPr lang="en-US" altLang="zh-TW" dirty="0">
                <a:solidFill>
                  <a:schemeClr val="tx1"/>
                </a:solidFill>
              </a:rPr>
              <a:t> and x</a:t>
            </a:r>
            <a:r>
              <a:rPr lang="en-US" altLang="zh-TW" baseline="-25000" dirty="0">
                <a:solidFill>
                  <a:schemeClr val="tx1"/>
                </a:solidFill>
              </a:rPr>
              <a:t>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could be complex!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6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Eigenvalue Decomposition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Recap on eigenvalue decomposition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098660"/>
              </p:ext>
            </p:extLst>
          </p:nvPr>
        </p:nvGraphicFramePr>
        <p:xfrm>
          <a:off x="409575" y="2262188"/>
          <a:ext cx="8505825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6" name="方程式" r:id="rId3" imgW="3695400" imgH="1168200" progId="Equation.3">
                  <p:embed/>
                </p:oleObj>
              </mc:Choice>
              <mc:Fallback>
                <p:oleObj name="方程式" r:id="rId3" imgW="36954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2262188"/>
                        <a:ext cx="8505825" cy="26908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圓角矩形圖說文字 5"/>
          <p:cNvSpPr/>
          <p:nvPr/>
        </p:nvSpPr>
        <p:spPr>
          <a:xfrm>
            <a:off x="7467600" y="5029200"/>
            <a:ext cx="714556" cy="408623"/>
          </a:xfrm>
          <a:prstGeom prst="wedgeRoundRectCallout">
            <a:avLst>
              <a:gd name="adj1" fmla="val -37571"/>
              <a:gd name="adj2" fmla="val -15344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圓角矩形圖說文字 6"/>
          <p:cNvSpPr/>
          <p:nvPr/>
        </p:nvSpPr>
        <p:spPr>
          <a:xfrm>
            <a:off x="3573171" y="4620577"/>
            <a:ext cx="1913229" cy="408623"/>
          </a:xfrm>
          <a:prstGeom prst="wedgeRoundRectCallout">
            <a:avLst>
              <a:gd name="adj1" fmla="val -45734"/>
              <a:gd name="adj2" fmla="val -110656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>
                <a:solidFill>
                  <a:schemeClr val="tx1"/>
                </a:solidFill>
              </a:rPr>
              <a:t>Similar transform!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0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Fact 2: Proof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A</a:t>
            </a:r>
            <a:r>
              <a:rPr lang="en-US" altLang="zh-TW" baseline="30000" dirty="0" err="1"/>
              <a:t>k</a:t>
            </a:r>
            <a:r>
              <a:rPr lang="en-US" altLang="zh-TW" dirty="0" err="1"/>
              <a:t>z</a:t>
            </a:r>
            <a:r>
              <a:rPr lang="en-US" altLang="zh-TW" dirty="0"/>
              <a:t> approaches the page rank as long as k is big enough and z sums to 1.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578693"/>
              </p:ext>
            </p:extLst>
          </p:nvPr>
        </p:nvGraphicFramePr>
        <p:xfrm>
          <a:off x="1071562" y="2681288"/>
          <a:ext cx="6548438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" name="方程式" r:id="rId3" imgW="3263760" imgH="1714320" progId="Equation.3">
                  <p:embed/>
                </p:oleObj>
              </mc:Choice>
              <mc:Fallback>
                <p:oleObj name="方程式" r:id="rId3" imgW="3263760" imgH="1714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2" y="2681288"/>
                        <a:ext cx="6548438" cy="3444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右大括弧 5"/>
          <p:cNvSpPr/>
          <p:nvPr/>
        </p:nvSpPr>
        <p:spPr>
          <a:xfrm rot="5400000" flipV="1">
            <a:off x="7082631" y="5876131"/>
            <a:ext cx="241300" cy="833438"/>
          </a:xfrm>
          <a:prstGeom prst="rightBrac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553200" y="6320135"/>
            <a:ext cx="1388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Sum to 1!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圓角矩形圖說文字 8"/>
          <p:cNvSpPr/>
          <p:nvPr/>
        </p:nvSpPr>
        <p:spPr>
          <a:xfrm>
            <a:off x="4582165" y="6195997"/>
            <a:ext cx="1971035" cy="578882"/>
          </a:xfrm>
          <a:prstGeom prst="wedgeRoundRectCallout">
            <a:avLst>
              <a:gd name="adj1" fmla="val 61345"/>
              <a:gd name="adj2" fmla="val -151308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Normalizing factor only,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independent of z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圓角矩形圖說文字 8">
            <a:extLst>
              <a:ext uri="{FF2B5EF4-FFF2-40B4-BE49-F238E27FC236}">
                <a16:creationId xmlns:a16="http://schemas.microsoft.com/office/drawing/2014/main" id="{D4C04440-A1A2-4D04-ABE2-F5785CA14DF0}"/>
              </a:ext>
            </a:extLst>
          </p:cNvPr>
          <p:cNvSpPr/>
          <p:nvPr/>
        </p:nvSpPr>
        <p:spPr>
          <a:xfrm>
            <a:off x="479700" y="6202918"/>
            <a:ext cx="3635100" cy="578882"/>
          </a:xfrm>
          <a:prstGeom prst="wedgeRoundRectCallout">
            <a:avLst>
              <a:gd name="adj1" fmla="val 20108"/>
              <a:gd name="adj2" fmla="val -19675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In fact, A</a:t>
            </a:r>
            <a:r>
              <a:rPr lang="en-US" altLang="zh-TW" sz="1400" baseline="30000" dirty="0">
                <a:solidFill>
                  <a:schemeClr val="tx1"/>
                </a:solidFill>
              </a:rPr>
              <a:t>k </a:t>
            </a:r>
            <a:r>
              <a:rPr lang="en-US" altLang="zh-TW" sz="1400" dirty="0">
                <a:solidFill>
                  <a:schemeClr val="tx1"/>
                </a:solidFill>
              </a:rPr>
              <a:t>approaches a matrix</a:t>
            </a:r>
          </a:p>
          <a:p>
            <a:pPr algn="ctr"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of same columns (the </a:t>
            </a:r>
            <a:r>
              <a:rPr lang="en-US" altLang="zh-TW" sz="1400" dirty="0">
                <a:solidFill>
                  <a:srgbClr val="FF0000"/>
                </a:solidFill>
              </a:rPr>
              <a:t>PageRank</a:t>
            </a:r>
            <a:r>
              <a:rPr lang="en-US" altLang="zh-TW" sz="1400" dirty="0">
                <a:solidFill>
                  <a:schemeClr val="tx1"/>
                </a:solidFill>
              </a:rPr>
              <a:t>) when k is big!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5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</a:t>
            </a:r>
            <a:r>
              <a:rPr lang="zh-TW" altLang="en-US" dirty="0"/>
              <a:t> </a:t>
            </a:r>
            <a:r>
              <a:rPr lang="en-US" altLang="zh-TW" dirty="0"/>
              <a:t>of Tiny Web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 tiny web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Transition matrix A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When p=0.85, we have the page rank (via </a:t>
            </a:r>
            <a:r>
              <a:rPr lang="en-US" altLang="zh-TW" dirty="0" err="1"/>
              <a:t>pagerank.m</a:t>
            </a:r>
            <a:r>
              <a:rPr lang="en-US" altLang="zh-TW" dirty="0"/>
              <a:t>):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943" y="2205038"/>
            <a:ext cx="3763457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528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953000"/>
            <a:ext cx="44958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209800" cy="27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600200" y="3424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600200" y="4186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200400" y="25908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165042" y="4872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802842" y="25908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838200" y="4800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6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圓角矩形圖說文字 18"/>
          <p:cNvSpPr/>
          <p:nvPr/>
        </p:nvSpPr>
        <p:spPr>
          <a:xfrm>
            <a:off x="799774" y="6136481"/>
            <a:ext cx="3010226" cy="340519"/>
          </a:xfrm>
          <a:prstGeom prst="wedgeRoundRectCallout">
            <a:avLst>
              <a:gd name="adj1" fmla="val 12679"/>
              <a:gd name="adj2" fmla="val -33613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dirty="0">
                <a:solidFill>
                  <a:schemeClr val="tx1"/>
                </a:solidFill>
              </a:rPr>
              <a:t>Check page importance by in-degrees!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4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PageRank</a:t>
            </a:r>
            <a:r>
              <a:rPr lang="en-US" altLang="zh-TW" dirty="0"/>
              <a:t>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Facts about </a:t>
            </a:r>
            <a:r>
              <a:rPr lang="en-US" altLang="zh-TW" dirty="0" err="1"/>
              <a:t>PageRank</a:t>
            </a:r>
            <a:r>
              <a:rPr lang="en-US" altLang="zh-TW" dirty="0"/>
              <a:t> Algorithm</a:t>
            </a:r>
          </a:p>
          <a:p>
            <a:pPr lvl="1"/>
            <a:r>
              <a:rPr lang="en-US" altLang="zh-TW" dirty="0"/>
              <a:t>Developed by Google’s founders, Larry Page and Sergey </a:t>
            </a:r>
            <a:r>
              <a:rPr lang="en-US" altLang="zh-TW" dirty="0" err="1"/>
              <a:t>Brin</a:t>
            </a:r>
            <a:r>
              <a:rPr lang="en-US" altLang="zh-TW" dirty="0"/>
              <a:t>, when they were graduate students at Stanford University</a:t>
            </a:r>
          </a:p>
          <a:p>
            <a:pPr lvl="1"/>
            <a:r>
              <a:rPr lang="en-US" altLang="zh-TW" dirty="0"/>
              <a:t>Determined entirely by the link structure of the WWW</a:t>
            </a:r>
          </a:p>
          <a:p>
            <a:pPr lvl="1"/>
            <a:r>
              <a:rPr lang="en-US" altLang="zh-TW" dirty="0"/>
              <a:t>Recomputed about once a month</a:t>
            </a:r>
            <a:r>
              <a:rPr lang="zh-TW" altLang="en-US" dirty="0"/>
              <a:t> </a:t>
            </a:r>
            <a:r>
              <a:rPr lang="en-US" altLang="zh-TW" dirty="0"/>
              <a:t>(2004, 4B pages)</a:t>
            </a:r>
          </a:p>
          <a:p>
            <a:pPr lvl="1"/>
            <a:r>
              <a:rPr lang="en-US" altLang="zh-TW" dirty="0"/>
              <a:t>The world’s largest matrix computation (4B </a:t>
            </a:r>
            <a:r>
              <a:rPr lang="en-US" altLang="zh-TW" dirty="0" err="1"/>
              <a:t>bt</a:t>
            </a:r>
            <a:r>
              <a:rPr lang="en-US" altLang="zh-TW" dirty="0"/>
              <a:t> 4B)</a:t>
            </a:r>
          </a:p>
          <a:p>
            <a:r>
              <a:rPr lang="en-US" altLang="zh-TW" dirty="0"/>
              <a:t>Ideas</a:t>
            </a:r>
          </a:p>
          <a:p>
            <a:pPr lvl="1"/>
            <a:r>
              <a:rPr lang="en-US" altLang="zh-TW" dirty="0"/>
              <a:t>A </a:t>
            </a:r>
            <a:r>
              <a:rPr lang="en-US" altLang="zh-TW" dirty="0">
                <a:solidFill>
                  <a:srgbClr val="FF0000"/>
                </a:solidFill>
              </a:rPr>
              <a:t>random walk problem</a:t>
            </a:r>
            <a:r>
              <a:rPr lang="en-US" altLang="zh-TW" dirty="0"/>
              <a:t> known as Markov chain/process</a:t>
            </a:r>
          </a:p>
          <a:p>
            <a:pPr lvl="1"/>
            <a:r>
              <a:rPr lang="en-US" altLang="zh-TW" dirty="0"/>
              <a:t>Page rank: Limiting probability that a random surfer visits a page</a:t>
            </a:r>
          </a:p>
          <a:p>
            <a:pPr lvl="1"/>
            <a:r>
              <a:rPr lang="en-US" altLang="zh-TW" dirty="0"/>
              <a:t>A page has a high rank if other pages with high ranks link to it.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Example: Page Rank vs. P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P: the prob. of following a link in a page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1746" name="Picture 2" descr="http://localhost/jang/courses/scientificComputing/image/pageRankVsRandomTransPro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27364"/>
            <a:ext cx="8458200" cy="437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63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Application Scenarios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Applications of PageRank (Try “</a:t>
            </a:r>
            <a:r>
              <a:rPr lang="en-US" altLang="zh-TW" dirty="0" err="1"/>
              <a:t>pagerank</a:t>
            </a:r>
            <a:r>
              <a:rPr lang="en-US" altLang="zh-TW" dirty="0"/>
              <a:t> applications” in Google)</a:t>
            </a:r>
          </a:p>
          <a:p>
            <a:pPr lvl="1"/>
            <a:r>
              <a:rPr lang="en-US" altLang="zh-TW" dirty="0"/>
              <a:t>Team ranking in a sport</a:t>
            </a:r>
          </a:p>
          <a:p>
            <a:pPr lvl="2"/>
            <a:r>
              <a:rPr lang="en-US" altLang="zh-TW" dirty="0">
                <a:hlinkClick r:id="rId2"/>
              </a:rPr>
              <a:t>Eigenvalue decomposition for soccer games</a:t>
            </a:r>
            <a:endParaRPr lang="en-US" altLang="zh-TW" dirty="0"/>
          </a:p>
          <a:p>
            <a:pPr lvl="1"/>
            <a:r>
              <a:rPr lang="en-US" altLang="zh-TW" dirty="0"/>
              <a:t>University ranking</a:t>
            </a:r>
          </a:p>
          <a:p>
            <a:pPr lvl="2"/>
            <a:r>
              <a:rPr lang="en-US" altLang="zh-TW" dirty="0">
                <a:hlinkClick r:id="rId3"/>
              </a:rPr>
              <a:t>World’s most influential universities</a:t>
            </a:r>
            <a:endParaRPr lang="en-US" altLang="zh-TW" dirty="0"/>
          </a:p>
          <a:p>
            <a:pPr lvl="1"/>
            <a:r>
              <a:rPr lang="zh-TW" altLang="en-US" dirty="0"/>
              <a:t>互推系統</a:t>
            </a:r>
            <a:endParaRPr lang="en-US" altLang="zh-TW" dirty="0"/>
          </a:p>
          <a:p>
            <a:pPr lvl="2"/>
            <a:r>
              <a:rPr lang="zh-TW" altLang="en-US" dirty="0"/>
              <a:t>請互推班上的模範生</a:t>
            </a:r>
            <a:r>
              <a:rPr lang="en-US" altLang="zh-TW" dirty="0"/>
              <a:t>…</a:t>
            </a:r>
          </a:p>
          <a:p>
            <a:pPr lvl="1"/>
            <a:r>
              <a:rPr lang="en-US" altLang="zh-TW" dirty="0"/>
              <a:t>Recommendation, journal ranking, food chains, molecular interactions, lung cancers, …</a:t>
            </a:r>
          </a:p>
          <a:p>
            <a:r>
              <a:rPr lang="en-US" altLang="zh-TW" dirty="0"/>
              <a:t>How to boost your </a:t>
            </a:r>
            <a:r>
              <a:rPr lang="en-US" altLang="zh-TW" dirty="0" err="1"/>
              <a:t>pagerank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5085555" y="4038600"/>
            <a:ext cx="3220245" cy="408623"/>
          </a:xfrm>
          <a:prstGeom prst="wedgeRoundRectCallout">
            <a:avLst>
              <a:gd name="adj1" fmla="val -67553"/>
              <a:gd name="adj2" fmla="val 45014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How about “</a:t>
            </a:r>
            <a:r>
              <a:rPr lang="zh-TW" altLang="en-US" dirty="0">
                <a:solidFill>
                  <a:schemeClr val="tx1"/>
                </a:solidFill>
              </a:rPr>
              <a:t>班上互推劣等生</a:t>
            </a:r>
            <a:r>
              <a:rPr lang="en-US" altLang="zh-TW" dirty="0">
                <a:solidFill>
                  <a:schemeClr val="tx1"/>
                </a:solidFill>
              </a:rPr>
              <a:t>”?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8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C36187-FF18-4C9D-8AD3-9841701D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Exercise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772784-1EE9-4D9C-BF38-C574B5475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If A=[0.6 0.8; 0.4 0.2], what is its page rank? </a:t>
            </a:r>
            <a:r>
              <a:rPr lang="en-US" altLang="zh-TW" dirty="0">
                <a:sym typeface="Wingdings" panose="05000000000000000000" pitchFamily="2" charset="2"/>
              </a:rPr>
              <a:t> </a:t>
            </a:r>
            <a:r>
              <a:rPr lang="en-US" altLang="zh-TW" dirty="0">
                <a:solidFill>
                  <a:srgbClr val="FF0000"/>
                </a:solidFill>
              </a:rPr>
              <a:t>[2 1]</a:t>
            </a:r>
            <a:r>
              <a:rPr lang="en-US" altLang="zh-TW" baseline="30000" dirty="0">
                <a:solidFill>
                  <a:srgbClr val="FF0000"/>
                </a:solidFill>
              </a:rPr>
              <a:t>T</a:t>
            </a:r>
            <a:r>
              <a:rPr lang="en-US" altLang="zh-TW" dirty="0">
                <a:solidFill>
                  <a:srgbClr val="FF0000"/>
                </a:solidFill>
              </a:rPr>
              <a:t>/3</a:t>
            </a:r>
            <a:endParaRPr lang="en-US" altLang="zh-TW" dirty="0"/>
          </a:p>
          <a:p>
            <a:r>
              <a:rPr lang="en-US" altLang="zh-TW" dirty="0"/>
              <a:t>If B=[0.8 0.2 0.2; 0.1 0.8 0.2; 0.1 0.0 0.6], what is its page rank? </a:t>
            </a:r>
            <a:r>
              <a:rPr lang="en-US" altLang="zh-TW" dirty="0">
                <a:sym typeface="Wingdings" panose="05000000000000000000" pitchFamily="2" charset="2"/>
              </a:rPr>
              <a:t> </a:t>
            </a:r>
            <a:r>
              <a:rPr lang="en-US" altLang="zh-TW" dirty="0">
                <a:solidFill>
                  <a:srgbClr val="FF0000"/>
                </a:solidFill>
              </a:rPr>
              <a:t>[4 3 1]</a:t>
            </a:r>
            <a:r>
              <a:rPr lang="en-US" altLang="zh-TW" baseline="30000" dirty="0">
                <a:solidFill>
                  <a:srgbClr val="FF0000"/>
                </a:solidFill>
              </a:rPr>
              <a:t>T</a:t>
            </a:r>
            <a:r>
              <a:rPr lang="en-US" altLang="zh-TW" dirty="0">
                <a:solidFill>
                  <a:srgbClr val="FF0000"/>
                </a:solidFill>
              </a:rPr>
              <a:t>/8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6FA1698-0B04-4806-B31F-5D647CD5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2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Connectivity Matrix 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Notations</a:t>
            </a:r>
          </a:p>
          <a:p>
            <a:pPr lvl="1"/>
            <a:r>
              <a:rPr lang="en-US" altLang="zh-TW" dirty="0"/>
              <a:t>U: the set of all n web pages in the world (n &gt; 4 billion by June 2004) </a:t>
            </a:r>
          </a:p>
          <a:p>
            <a:pPr lvl="1"/>
            <a:r>
              <a:rPr lang="en-US" altLang="zh-TW" dirty="0"/>
              <a:t>G: the connectivity matrix</a:t>
            </a:r>
          </a:p>
          <a:p>
            <a:pPr lvl="2"/>
            <a:r>
              <a:rPr lang="en-US" altLang="zh-TW" dirty="0" err="1"/>
              <a:t>g</a:t>
            </a:r>
            <a:r>
              <a:rPr lang="en-US" altLang="zh-TW" sz="1100" dirty="0" err="1"/>
              <a:t>ij</a:t>
            </a:r>
            <a:r>
              <a:rPr lang="en-US" altLang="zh-TW" dirty="0"/>
              <a:t> = 1 if there is a hyperlink to page </a:t>
            </a:r>
            <a:r>
              <a:rPr lang="en-US" altLang="zh-TW" dirty="0" err="1"/>
              <a:t>i</a:t>
            </a:r>
            <a:r>
              <a:rPr lang="en-US" altLang="zh-TW" dirty="0"/>
              <a:t> from page j</a:t>
            </a:r>
          </a:p>
          <a:p>
            <a:pPr lvl="2"/>
            <a:r>
              <a:rPr lang="en-US" altLang="zh-TW" dirty="0" err="1"/>
              <a:t>g</a:t>
            </a:r>
            <a:r>
              <a:rPr lang="en-US" altLang="zh-TW" sz="1100" dirty="0" err="1"/>
              <a:t>ij</a:t>
            </a:r>
            <a:r>
              <a:rPr lang="en-US" altLang="zh-TW" dirty="0"/>
              <a:t> = 0 when </a:t>
            </a:r>
            <a:r>
              <a:rPr lang="en-US" altLang="zh-TW" dirty="0" err="1"/>
              <a:t>i</a:t>
            </a:r>
            <a:r>
              <a:rPr lang="en-US" altLang="zh-TW" dirty="0"/>
              <a:t>=j.</a:t>
            </a:r>
          </a:p>
          <a:p>
            <a:r>
              <a:rPr lang="en-US" altLang="zh-TW" dirty="0"/>
              <a:t>Facts</a:t>
            </a:r>
          </a:p>
          <a:p>
            <a:pPr lvl="1"/>
            <a:r>
              <a:rPr lang="en-US" altLang="zh-TW" dirty="0"/>
              <a:t>G is huge, but very sparse (50 links for my webpage.)</a:t>
            </a:r>
          </a:p>
          <a:p>
            <a:pPr lvl="1"/>
            <a:r>
              <a:rPr lang="en-US" altLang="zh-TW" dirty="0"/>
              <a:t>No. of </a:t>
            </a:r>
            <a:r>
              <a:rPr lang="en-US" altLang="zh-TW" dirty="0" err="1"/>
              <a:t>nonzeros</a:t>
            </a:r>
            <a:r>
              <a:rPr lang="en-US" altLang="zh-TW" dirty="0"/>
              <a:t> in G is the no. of hyperlinks in U.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558" y="1600200"/>
            <a:ext cx="2209800" cy="27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332887"/>
              </p:ext>
            </p:extLst>
          </p:nvPr>
        </p:nvGraphicFramePr>
        <p:xfrm>
          <a:off x="5158221" y="4600132"/>
          <a:ext cx="2192337" cy="1876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方程式" r:id="rId4" imgW="1600200" imgH="1371600" progId="Equation.3">
                  <p:embed/>
                </p:oleObj>
              </mc:Choice>
              <mc:Fallback>
                <p:oleObj name="方程式" r:id="rId4" imgW="1600200" imgH="1371600" progId="Equation.3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8221" y="4600132"/>
                        <a:ext cx="2192337" cy="187686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4800600" y="1600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597958" y="24339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597958" y="31959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198158" y="1600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800600" y="38817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6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162800" y="38817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圓角矩形圖說文字 15"/>
          <p:cNvSpPr/>
          <p:nvPr/>
        </p:nvSpPr>
        <p:spPr>
          <a:xfrm>
            <a:off x="7924800" y="6144577"/>
            <a:ext cx="714556" cy="408623"/>
          </a:xfrm>
          <a:prstGeom prst="wedgeRoundRectCallout">
            <a:avLst>
              <a:gd name="adj1" fmla="val -85944"/>
              <a:gd name="adj2" fmla="val -52069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圓角矩形圖說文字 17"/>
          <p:cNvSpPr/>
          <p:nvPr/>
        </p:nvSpPr>
        <p:spPr>
          <a:xfrm>
            <a:off x="7730178" y="3581400"/>
            <a:ext cx="1277778" cy="408623"/>
          </a:xfrm>
          <a:prstGeom prst="wedgeRoundRectCallout">
            <a:avLst>
              <a:gd name="adj1" fmla="val -48487"/>
              <a:gd name="adj2" fmla="val 144140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Equivalent!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7" name="圓角矩形圖說文字 16"/>
          <p:cNvSpPr/>
          <p:nvPr/>
        </p:nvSpPr>
        <p:spPr>
          <a:xfrm>
            <a:off x="7730178" y="3581400"/>
            <a:ext cx="1277778" cy="408623"/>
          </a:xfrm>
          <a:prstGeom prst="wedgeRoundRectCallout">
            <a:avLst>
              <a:gd name="adj1" fmla="val -71246"/>
              <a:gd name="adj2" fmla="val -112067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Equivalent!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Degrees of a Page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Degrees of a page</a:t>
            </a:r>
          </a:p>
          <a:p>
            <a:pPr lvl="1"/>
            <a:r>
              <a:rPr lang="en-US" altLang="zh-TW" dirty="0"/>
              <a:t>Define row and column sums of G: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 err="1"/>
              <a:t>r</a:t>
            </a:r>
            <a:r>
              <a:rPr lang="en-US" altLang="zh-TW" sz="1500" dirty="0" err="1"/>
              <a:t>i</a:t>
            </a:r>
            <a:r>
              <a:rPr lang="en-US" altLang="zh-TW" dirty="0"/>
              <a:t>: in-degree of page I</a:t>
            </a:r>
          </a:p>
          <a:p>
            <a:pPr lvl="2"/>
            <a:r>
              <a:rPr lang="en-US" altLang="zh-TW" dirty="0"/>
              <a:t>Row sum of G</a:t>
            </a:r>
          </a:p>
          <a:p>
            <a:pPr lvl="1"/>
            <a:r>
              <a:rPr lang="en-US" altLang="zh-TW" dirty="0" err="1"/>
              <a:t>c</a:t>
            </a:r>
            <a:r>
              <a:rPr lang="en-US" altLang="zh-TW" sz="1500" dirty="0" err="1"/>
              <a:t>j</a:t>
            </a:r>
            <a:r>
              <a:rPr lang="en-US" altLang="zh-TW" dirty="0"/>
              <a:t>: out-degree of page j</a:t>
            </a:r>
          </a:p>
          <a:p>
            <a:pPr lvl="2"/>
            <a:r>
              <a:rPr lang="en-US" altLang="zh-TW" dirty="0"/>
              <a:t>Column sum of 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053129"/>
              </p:ext>
            </p:extLst>
          </p:nvPr>
        </p:nvGraphicFramePr>
        <p:xfrm>
          <a:off x="1371600" y="2971800"/>
          <a:ext cx="1347787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80" name="方程式" r:id="rId3" imgW="749160" imgH="685800" progId="Equation.3">
                  <p:embed/>
                </p:oleObj>
              </mc:Choice>
              <mc:Fallback>
                <p:oleObj name="方程式" r:id="rId3" imgW="74916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1347787" cy="12319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758" y="1487356"/>
            <a:ext cx="2209800" cy="27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971876"/>
              </p:ext>
            </p:extLst>
          </p:nvPr>
        </p:nvGraphicFramePr>
        <p:xfrm>
          <a:off x="6858000" y="1933132"/>
          <a:ext cx="2192337" cy="1876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81" name="方程式" r:id="rId6" imgW="1600200" imgH="1371600" progId="Equation.3">
                  <p:embed/>
                </p:oleObj>
              </mc:Choice>
              <mc:Fallback>
                <p:oleObj name="方程式" r:id="rId6" imgW="16002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933132"/>
                        <a:ext cx="2192337" cy="187686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4114800" y="14873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912158" y="23210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912158" y="30830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512358" y="14873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114800" y="37688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6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477000" y="37688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632811"/>
              </p:ext>
            </p:extLst>
          </p:nvPr>
        </p:nvGraphicFramePr>
        <p:xfrm>
          <a:off x="5334000" y="4876799"/>
          <a:ext cx="2819400" cy="8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82" name="方程式" r:id="rId8" imgW="1447560" imgH="431640" progId="Equation.3">
                  <p:embed/>
                </p:oleObj>
              </mc:Choice>
              <mc:Fallback>
                <p:oleObj name="方程式" r:id="rId8" imgW="1447560" imgH="431640" progId="Equation.3">
                  <p:embed/>
                  <p:pic>
                    <p:nvPicPr>
                      <p:cNvPr id="0" name="物件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876799"/>
                        <a:ext cx="2819400" cy="839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From Connectivity Matrix to</a:t>
            </a:r>
            <a:br>
              <a:rPr lang="en-US" altLang="zh-TW" dirty="0"/>
            </a:br>
            <a:r>
              <a:rPr lang="en-US" altLang="zh-TW" dirty="0"/>
              <a:t>Transition Probability Matrix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>
            <a:normAutofit/>
          </a:bodyPr>
          <a:lstStyle/>
          <a:p>
            <a:r>
              <a:rPr lang="en-US" altLang="zh-TW" dirty="0"/>
              <a:t>Connectivity matrix</a:t>
            </a:r>
          </a:p>
          <a:p>
            <a:pPr lvl="1"/>
            <a:r>
              <a:rPr lang="en-US" altLang="zh-TW" dirty="0"/>
              <a:t>G: </a:t>
            </a:r>
            <a:r>
              <a:rPr lang="en-US" altLang="zh-TW" dirty="0" err="1"/>
              <a:t>g</a:t>
            </a:r>
            <a:r>
              <a:rPr lang="en-US" altLang="zh-TW" sz="1100" dirty="0" err="1"/>
              <a:t>ij</a:t>
            </a:r>
            <a:r>
              <a:rPr lang="en-US" altLang="zh-TW" dirty="0"/>
              <a:t> = 1 if there is a hyperlink from page j to </a:t>
            </a:r>
            <a:r>
              <a:rPr lang="en-US" altLang="zh-TW" dirty="0" err="1"/>
              <a:t>i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/>
          <a:p>
            <a:r>
              <a:rPr lang="en-US" altLang="zh-TW" dirty="0"/>
              <a:t>Transition prob. Matrix</a:t>
            </a:r>
          </a:p>
          <a:p>
            <a:pPr lvl="1"/>
            <a:r>
              <a:rPr lang="en-US" altLang="zh-TW" dirty="0"/>
              <a:t>A: </a:t>
            </a:r>
            <a:r>
              <a:rPr lang="en-US" altLang="zh-TW" dirty="0" err="1"/>
              <a:t>a</a:t>
            </a:r>
            <a:r>
              <a:rPr lang="en-US" altLang="zh-TW" sz="1050" dirty="0" err="1"/>
              <a:t>ij</a:t>
            </a:r>
            <a:r>
              <a:rPr lang="en-US" altLang="zh-TW" dirty="0"/>
              <a:t> the prob. of moving from page j to I by </a:t>
            </a:r>
            <a:r>
              <a:rPr lang="en-US" altLang="zh-TW" dirty="0">
                <a:solidFill>
                  <a:srgbClr val="FF0000"/>
                </a:solidFill>
              </a:rPr>
              <a:t>link following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958" y="3276600"/>
            <a:ext cx="2209800" cy="27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365985"/>
              </p:ext>
            </p:extLst>
          </p:nvPr>
        </p:nvGraphicFramePr>
        <p:xfrm>
          <a:off x="304800" y="3505200"/>
          <a:ext cx="2192337" cy="1876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9" name="方程式" r:id="rId4" imgW="1600200" imgH="1371600" progId="Equation.3">
                  <p:embed/>
                </p:oleObj>
              </mc:Choice>
              <mc:Fallback>
                <p:oleObj name="方程式" r:id="rId4" imgW="16002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05200"/>
                        <a:ext cx="2192337" cy="187686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667000" y="3276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464358" y="4110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464358" y="4872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064558" y="3276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667000" y="55581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6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029200" y="55581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959025"/>
              </p:ext>
            </p:extLst>
          </p:nvPr>
        </p:nvGraphicFramePr>
        <p:xfrm>
          <a:off x="5562600" y="5181600"/>
          <a:ext cx="26717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" name="方程式" r:id="rId6" imgW="1485720" imgH="482400" progId="Equation.3">
                  <p:embed/>
                </p:oleObj>
              </mc:Choice>
              <mc:Fallback>
                <p:oleObj name="方程式" r:id="rId6" imgW="1485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181600"/>
                        <a:ext cx="2671762" cy="866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043167"/>
              </p:ext>
            </p:extLst>
          </p:nvPr>
        </p:nvGraphicFramePr>
        <p:xfrm>
          <a:off x="5573712" y="3200400"/>
          <a:ext cx="334168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1" name="方程式" r:id="rId8" imgW="2438280" imgH="1371600" progId="Equation.3">
                  <p:embed/>
                </p:oleObj>
              </mc:Choice>
              <mc:Fallback>
                <p:oleObj name="方程式" r:id="rId8" imgW="24382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2" y="3200400"/>
                        <a:ext cx="3341688" cy="1876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562600" y="6172200"/>
            <a:ext cx="30341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/>
              <a:t>Hint: Column j is the prob. of</a:t>
            </a:r>
          </a:p>
          <a:p>
            <a:r>
              <a:rPr lang="en-US" altLang="zh-TW" dirty="0"/>
              <a:t>Jumping from page j to others.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646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Two Types of Transitions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/>
              <a:t>Type 1: Follow one of the links (with prob. p)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419601" cy="4525963"/>
          </a:xfrm>
        </p:spPr>
        <p:txBody>
          <a:bodyPr/>
          <a:lstStyle/>
          <a:p>
            <a:r>
              <a:rPr lang="en-US" altLang="zh-TW" dirty="0"/>
              <a:t>Type 2: Jump to a random page (with prob. 1-p)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629400" y="61880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21993"/>
              </p:ext>
            </p:extLst>
          </p:nvPr>
        </p:nvGraphicFramePr>
        <p:xfrm>
          <a:off x="762000" y="3228975"/>
          <a:ext cx="339407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5" name="方程式" r:id="rId3" imgW="2476440" imgH="1371600" progId="Equation.3">
                  <p:embed/>
                </p:oleObj>
              </mc:Choice>
              <mc:Fallback>
                <p:oleObj name="方程式" r:id="rId3" imgW="24764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28975"/>
                        <a:ext cx="3394075" cy="1876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202976"/>
              </p:ext>
            </p:extLst>
          </p:nvPr>
        </p:nvGraphicFramePr>
        <p:xfrm>
          <a:off x="5257800" y="3228975"/>
          <a:ext cx="339407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6" name="方程式" r:id="rId5" imgW="2476440" imgH="1371600" progId="Equation.3">
                  <p:embed/>
                </p:oleObj>
              </mc:Choice>
              <mc:Fallback>
                <p:oleObj name="方程式" r:id="rId5" imgW="24764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228975"/>
                        <a:ext cx="3394075" cy="1876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87783"/>
              </p:ext>
            </p:extLst>
          </p:nvPr>
        </p:nvGraphicFramePr>
        <p:xfrm>
          <a:off x="2667000" y="5257800"/>
          <a:ext cx="219382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7" name="方程式" r:id="rId7" imgW="1180800" imgH="215640" progId="Equation.3">
                  <p:embed/>
                </p:oleObj>
              </mc:Choice>
              <mc:Fallback>
                <p:oleObj name="方程式" r:id="rId7" imgW="1180800" imgH="215640" progId="Equation.3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257800"/>
                        <a:ext cx="2193823" cy="400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955324"/>
              </p:ext>
            </p:extLst>
          </p:nvPr>
        </p:nvGraphicFramePr>
        <p:xfrm>
          <a:off x="2663825" y="5791200"/>
          <a:ext cx="40417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8" name="方程式" r:id="rId9" imgW="2247840" imgH="482400" progId="Equation.3">
                  <p:embed/>
                </p:oleObj>
              </mc:Choice>
              <mc:Fallback>
                <p:oleObj name="方程式" r:id="rId9" imgW="22478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825" y="5791200"/>
                        <a:ext cx="4041775" cy="866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66800" y="5305425"/>
            <a:ext cx="155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Basic concept:</a:t>
            </a:r>
            <a:endParaRPr lang="zh-TW" altLang="en-US" dirty="0"/>
          </a:p>
        </p:txBody>
      </p:sp>
      <p:sp>
        <p:nvSpPr>
          <p:cNvPr id="11" name="右大括弧 10"/>
          <p:cNvSpPr/>
          <p:nvPr/>
        </p:nvSpPr>
        <p:spPr>
          <a:xfrm rot="16200000">
            <a:off x="2018900" y="2142426"/>
            <a:ext cx="229399" cy="1828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右大括弧 11"/>
          <p:cNvSpPr/>
          <p:nvPr/>
        </p:nvSpPr>
        <p:spPr>
          <a:xfrm rot="16200000">
            <a:off x="3771899" y="2904825"/>
            <a:ext cx="228602" cy="30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右大括弧 12"/>
          <p:cNvSpPr/>
          <p:nvPr/>
        </p:nvSpPr>
        <p:spPr>
          <a:xfrm rot="16200000">
            <a:off x="3289025" y="2905627"/>
            <a:ext cx="228602" cy="30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16200000">
            <a:off x="6514696" y="2141624"/>
            <a:ext cx="227805" cy="18304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右大括弧 14"/>
          <p:cNvSpPr/>
          <p:nvPr/>
        </p:nvSpPr>
        <p:spPr>
          <a:xfrm rot="16200000">
            <a:off x="7743932" y="2905627"/>
            <a:ext cx="228602" cy="30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右大括弧 15"/>
          <p:cNvSpPr/>
          <p:nvPr/>
        </p:nvSpPr>
        <p:spPr>
          <a:xfrm rot="16200000">
            <a:off x="8242839" y="2904027"/>
            <a:ext cx="228602" cy="30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1939430" y="258633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p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733800" y="258633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p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400800" y="2586335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1-p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8077200" y="2586335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1-p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660842" y="2586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3241242" y="2586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0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960289" y="5802868"/>
            <a:ext cx="1630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Actual formula:</a:t>
            </a:r>
            <a:endParaRPr lang="zh-TW" altLang="en-US" dirty="0"/>
          </a:p>
        </p:txBody>
      </p:sp>
      <p:sp>
        <p:nvSpPr>
          <p:cNvPr id="24" name="圓角矩形圖說文字 23"/>
          <p:cNvSpPr/>
          <p:nvPr/>
        </p:nvSpPr>
        <p:spPr>
          <a:xfrm>
            <a:off x="7281905" y="6066711"/>
            <a:ext cx="1785895" cy="715089"/>
          </a:xfrm>
          <a:prstGeom prst="wedgeRoundRectCallout">
            <a:avLst>
              <a:gd name="adj1" fmla="val -69678"/>
              <a:gd name="adj2" fmla="val 1554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Column sum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always equals 1!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Transition Probability Matrix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Facts</a:t>
            </a:r>
          </a:p>
          <a:p>
            <a:pPr lvl="1"/>
            <a:r>
              <a:rPr lang="en-US" altLang="zh-TW" dirty="0"/>
              <a:t>A is a </a:t>
            </a:r>
            <a:r>
              <a:rPr lang="en-US" altLang="zh-TW" dirty="0">
                <a:solidFill>
                  <a:srgbClr val="FF0000"/>
                </a:solidFill>
              </a:rPr>
              <a:t>Markov matrix 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stochastic matrix</a:t>
            </a:r>
            <a:r>
              <a:rPr lang="en-US" altLang="zh-TW" dirty="0">
                <a:sym typeface="Wingdings" panose="05000000000000000000" pitchFamily="2" charset="2"/>
              </a:rPr>
              <a:t> )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Each column is a 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stochastic vector</a:t>
            </a:r>
            <a:r>
              <a:rPr lang="en-US" altLang="zh-TW" dirty="0">
                <a:sym typeface="Wingdings" panose="05000000000000000000" pitchFamily="2" charset="2"/>
              </a:rPr>
              <a:t> with </a:t>
            </a:r>
            <a:r>
              <a:rPr lang="en-US" altLang="zh-TW" dirty="0"/>
              <a:t>non-negative elements and column sum equal to 1</a:t>
            </a:r>
          </a:p>
          <a:p>
            <a:pPr lvl="2"/>
            <a:r>
              <a:rPr lang="en-US" altLang="zh-TW" dirty="0"/>
              <a:t>A is </a:t>
            </a:r>
            <a:r>
              <a:rPr lang="en-US" altLang="zh-TW" dirty="0">
                <a:solidFill>
                  <a:srgbClr val="FF0000"/>
                </a:solidFill>
              </a:rPr>
              <a:t>regular</a:t>
            </a:r>
            <a:r>
              <a:rPr lang="en-US" altLang="zh-TW" dirty="0"/>
              <a:t> </a:t>
            </a:r>
            <a:r>
              <a:rPr lang="en-US" altLang="zh-TW" dirty="0" err="1"/>
              <a:t>iff</a:t>
            </a:r>
            <a:r>
              <a:rPr lang="en-US" altLang="zh-TW" dirty="0"/>
              <a:t> no element is zero </a:t>
            </a:r>
            <a:r>
              <a:rPr lang="en-US" altLang="zh-TW" dirty="0">
                <a:sym typeface="Wingdings" panose="05000000000000000000" pitchFamily="2" charset="2"/>
              </a:rPr>
              <a:t> We shall assume A is a regular Markov matrix  for the subsequent discussion.</a:t>
            </a:r>
            <a:endParaRPr lang="en-US" altLang="zh-TW" dirty="0"/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If z is the initial prob. on each page, Az is the prob after 1 transition, A</a:t>
            </a:r>
            <a:r>
              <a:rPr lang="en-US" altLang="zh-TW" baseline="30000" dirty="0">
                <a:sym typeface="Wingdings" panose="05000000000000000000" pitchFamily="2" charset="2"/>
              </a:rPr>
              <a:t>2</a:t>
            </a:r>
            <a:r>
              <a:rPr lang="en-US" altLang="zh-TW" dirty="0">
                <a:sym typeface="Wingdings" panose="05000000000000000000" pitchFamily="2" charset="2"/>
              </a:rPr>
              <a:t>z is the prob after 2 transitions, …</a:t>
            </a:r>
            <a:endParaRPr lang="en-US" altLang="zh-TW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altLang="zh-TW" dirty="0" err="1">
                <a:sym typeface="Wingdings" panose="05000000000000000000" pitchFamily="2" charset="2"/>
              </a:rPr>
              <a:t>A</a:t>
            </a:r>
            <a:r>
              <a:rPr lang="en-US" altLang="zh-TW" baseline="30000" dirty="0" err="1">
                <a:sym typeface="Wingdings" panose="05000000000000000000" pitchFamily="2" charset="2"/>
              </a:rPr>
              <a:t>k</a:t>
            </a:r>
            <a:r>
              <a:rPr lang="en-US" altLang="zh-TW" dirty="0" err="1">
                <a:sym typeface="Wingdings" panose="05000000000000000000" pitchFamily="2" charset="2"/>
              </a:rPr>
              <a:t>z</a:t>
            </a:r>
            <a:r>
              <a:rPr lang="en-US" altLang="zh-TW" dirty="0">
                <a:sym typeface="Wingdings" panose="05000000000000000000" pitchFamily="2" charset="2"/>
              </a:rPr>
              <a:t> converges to the page rank if k is big.</a:t>
            </a:r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A</a:t>
            </a:r>
            <a:r>
              <a:rPr lang="en-US" altLang="zh-TW" baseline="30000" dirty="0">
                <a:sym typeface="Wingdings" panose="05000000000000000000" pitchFamily="2" charset="2"/>
              </a:rPr>
              <a:t>k+1</a:t>
            </a:r>
            <a:r>
              <a:rPr lang="en-US" altLang="zh-TW" dirty="0">
                <a:sym typeface="Wingdings" panose="05000000000000000000" pitchFamily="2" charset="2"/>
              </a:rPr>
              <a:t>z= </a:t>
            </a:r>
            <a:r>
              <a:rPr lang="en-US" altLang="zh-TW" dirty="0" err="1">
                <a:sym typeface="Wingdings" panose="05000000000000000000" pitchFamily="2" charset="2"/>
              </a:rPr>
              <a:t>A</a:t>
            </a:r>
            <a:r>
              <a:rPr lang="en-US" altLang="zh-TW" baseline="30000" dirty="0" err="1">
                <a:sym typeface="Wingdings" panose="05000000000000000000" pitchFamily="2" charset="2"/>
              </a:rPr>
              <a:t>k</a:t>
            </a:r>
            <a:r>
              <a:rPr lang="en-US" altLang="zh-TW" dirty="0" err="1">
                <a:sym typeface="Wingdings" panose="05000000000000000000" pitchFamily="2" charset="2"/>
              </a:rPr>
              <a:t>z</a:t>
            </a:r>
            <a:r>
              <a:rPr lang="en-US" altLang="zh-TW" dirty="0">
                <a:sym typeface="Wingdings" panose="05000000000000000000" pitchFamily="2" charset="2"/>
              </a:rPr>
              <a:t> when k is big  Ax=x, with x= </a:t>
            </a:r>
            <a:r>
              <a:rPr lang="en-US" altLang="zh-TW" dirty="0" err="1">
                <a:sym typeface="Wingdings" panose="05000000000000000000" pitchFamily="2" charset="2"/>
              </a:rPr>
              <a:t>A</a:t>
            </a:r>
            <a:r>
              <a:rPr lang="en-US" altLang="zh-TW" baseline="30000" dirty="0" err="1">
                <a:sym typeface="Wingdings" panose="05000000000000000000" pitchFamily="2" charset="2"/>
              </a:rPr>
              <a:t>k</a:t>
            </a:r>
            <a:r>
              <a:rPr lang="en-US" altLang="zh-TW" dirty="0" err="1">
                <a:sym typeface="Wingdings" panose="05000000000000000000" pitchFamily="2" charset="2"/>
              </a:rPr>
              <a:t>z</a:t>
            </a:r>
            <a:r>
              <a:rPr lang="en-US" altLang="zh-TW" dirty="0">
                <a:sym typeface="Wingdings" panose="05000000000000000000" pitchFamily="2" charset="2"/>
              </a:rPr>
              <a:t> when k is big  </a:t>
            </a:r>
            <a:r>
              <a:rPr lang="en-US" altLang="zh-TW" dirty="0"/>
              <a:t>x is Google’s PageRank.</a:t>
            </a:r>
          </a:p>
          <a:p>
            <a:pPr lvl="1"/>
            <a:r>
              <a:rPr lang="en-US" altLang="zh-TW" dirty="0"/>
              <a:t>Most of the elements of A are equal to (1-p)/n.</a:t>
            </a:r>
          </a:p>
          <a:p>
            <a:pPr lvl="2"/>
            <a:r>
              <a:rPr lang="en-US" altLang="zh-TW" dirty="0"/>
              <a:t>If n=4*10</a:t>
            </a:r>
            <a:r>
              <a:rPr lang="en-US" altLang="zh-TW" baseline="30000" dirty="0"/>
              <a:t>9</a:t>
            </a:r>
            <a:r>
              <a:rPr lang="en-US" altLang="zh-TW" dirty="0"/>
              <a:t> and p=0.85, then (1-p)/n=3.75*10</a:t>
            </a:r>
            <a:r>
              <a:rPr lang="en-US" altLang="zh-TW" baseline="30000" dirty="0"/>
              <a:t>-11</a:t>
            </a:r>
            <a:r>
              <a:rPr lang="en-US" altLang="zh-TW" dirty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圓角矩形圖說文字 4"/>
          <p:cNvSpPr/>
          <p:nvPr/>
        </p:nvSpPr>
        <p:spPr>
          <a:xfrm>
            <a:off x="8048444" y="1295400"/>
            <a:ext cx="714556" cy="408623"/>
          </a:xfrm>
          <a:prstGeom prst="wedgeRoundRectCallout">
            <a:avLst>
              <a:gd name="adj1" fmla="val 24086"/>
              <a:gd name="adj2" fmla="val -8961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圓角矩形圖說文字 23">
            <a:extLst>
              <a:ext uri="{FF2B5EF4-FFF2-40B4-BE49-F238E27FC236}">
                <a16:creationId xmlns:a16="http://schemas.microsoft.com/office/drawing/2014/main" id="{214D413C-7A26-4D72-8A43-20E8DE7D2BBD}"/>
              </a:ext>
            </a:extLst>
          </p:cNvPr>
          <p:cNvSpPr/>
          <p:nvPr/>
        </p:nvSpPr>
        <p:spPr>
          <a:xfrm>
            <a:off x="5384724" y="6126163"/>
            <a:ext cx="3302076" cy="408623"/>
          </a:xfrm>
          <a:prstGeom prst="wedgeRoundRectCallout">
            <a:avLst>
              <a:gd name="adj1" fmla="val 14250"/>
              <a:gd name="adj2" fmla="val -112406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 err="1">
                <a:solidFill>
                  <a:schemeClr val="tx1"/>
                </a:solidFill>
              </a:rPr>
              <a:t>A</a:t>
            </a:r>
            <a:r>
              <a:rPr lang="en-US" altLang="zh-TW" baseline="30000" dirty="0" err="1">
                <a:solidFill>
                  <a:schemeClr val="tx1"/>
                </a:solidFill>
              </a:rPr>
              <a:t>k</a:t>
            </a:r>
            <a:r>
              <a:rPr lang="en-US" altLang="zh-TW" dirty="0" err="1">
                <a:solidFill>
                  <a:schemeClr val="tx1"/>
                </a:solidFill>
              </a:rPr>
              <a:t>z</a:t>
            </a:r>
            <a:r>
              <a:rPr lang="en-US" altLang="zh-TW" dirty="0">
                <a:solidFill>
                  <a:schemeClr val="tx1"/>
                </a:solidFill>
              </a:rPr>
              <a:t> is always a stochastic vector!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8D6B7F-9BFB-44B4-BF3A-14800EF2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of Markov Matrices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F41E0D-2F66-469A-9D7D-95A311AC9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A=[0.8 0.4; 0.2 0.6] is a regular Markov matrix</a:t>
            </a:r>
          </a:p>
          <a:p>
            <a:pPr marL="457200" lvl="1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A</a:t>
            </a:r>
            <a:r>
              <a:rPr lang="en-US" altLang="zh-TW" baseline="30000" dirty="0">
                <a:sym typeface="Wingdings" panose="05000000000000000000" pitchFamily="2" charset="2"/>
              </a:rPr>
              <a:t>10</a:t>
            </a:r>
            <a:r>
              <a:rPr lang="en-US" altLang="zh-TW" dirty="0">
                <a:sym typeface="Wingdings" panose="05000000000000000000" pitchFamily="2" charset="2"/>
              </a:rPr>
              <a:t>=[0.67 0.67; 0.33 0.33]  Converged</a:t>
            </a:r>
            <a:endParaRPr lang="en-US" altLang="zh-TW" dirty="0"/>
          </a:p>
          <a:p>
            <a:r>
              <a:rPr lang="en-US" altLang="zh-TW" dirty="0"/>
              <a:t>B=[0 1; 1 0] is not regular</a:t>
            </a:r>
          </a:p>
          <a:p>
            <a:pPr marL="457200" lvl="1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B</a:t>
            </a:r>
            <a:r>
              <a:rPr lang="en-US" altLang="zh-TW" baseline="30000" dirty="0">
                <a:sym typeface="Wingdings" panose="05000000000000000000" pitchFamily="2" charset="2"/>
              </a:rPr>
              <a:t>10</a:t>
            </a:r>
            <a:r>
              <a:rPr lang="en-US" altLang="zh-TW" dirty="0">
                <a:sym typeface="Wingdings" panose="05000000000000000000" pitchFamily="2" charset="2"/>
              </a:rPr>
              <a:t>=[1 0; 0 1], B</a:t>
            </a:r>
            <a:r>
              <a:rPr lang="en-US" altLang="zh-TW" baseline="30000" dirty="0">
                <a:sym typeface="Wingdings" panose="05000000000000000000" pitchFamily="2" charset="2"/>
              </a:rPr>
              <a:t>11</a:t>
            </a:r>
            <a:r>
              <a:rPr lang="en-US" altLang="zh-TW" dirty="0">
                <a:sym typeface="Wingdings" panose="05000000000000000000" pitchFamily="2" charset="2"/>
              </a:rPr>
              <a:t>=[0 1; 1 0]  Not converged</a:t>
            </a:r>
          </a:p>
          <a:p>
            <a:pPr lvl="1">
              <a:buFont typeface="Wingdings" panose="05000000000000000000" pitchFamily="2" charset="2"/>
              <a:buChar char="è"/>
            </a:pPr>
            <a:endParaRPr lang="en-US" altLang="zh-TW" dirty="0"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AD1736-8600-442E-AE80-CB26C224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8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Compute </a:t>
            </a:r>
            <a:r>
              <a:rPr lang="en-US" altLang="zh-TW" dirty="0" err="1"/>
              <a:t>PageRank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Eigenvector method</a:t>
            </a:r>
          </a:p>
          <a:p>
            <a:pPr lvl="1"/>
            <a:r>
              <a:rPr lang="en-US" altLang="zh-TW" dirty="0"/>
              <a:t>A*x=x </a:t>
            </a:r>
            <a:r>
              <a:rPr lang="en-US" altLang="zh-TW" dirty="0">
                <a:sym typeface="Wingdings" panose="05000000000000000000" pitchFamily="2" charset="2"/>
              </a:rPr>
              <a:t> x is the eigenvector corresponding to eigenvalue 1</a:t>
            </a:r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Fact 1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A always has 1 as its eigenvalue of max magnitude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Power method</a:t>
            </a:r>
          </a:p>
          <a:p>
            <a:pPr lvl="1"/>
            <a:r>
              <a:rPr lang="en-US" altLang="zh-TW" dirty="0"/>
              <a:t>Repeat x=A*x until x converges</a:t>
            </a:r>
          </a:p>
          <a:p>
            <a:pPr lvl="1"/>
            <a:r>
              <a:rPr lang="en-US" altLang="zh-TW" dirty="0"/>
              <a:t>The only possible approach for a large n</a:t>
            </a:r>
          </a:p>
          <a:p>
            <a:pPr lvl="1"/>
            <a:r>
              <a:rPr lang="en-US" altLang="zh-TW" dirty="0"/>
              <a:t>Fact 2</a:t>
            </a:r>
            <a:endParaRPr lang="en-US" altLang="zh-TW" dirty="0">
              <a:sym typeface="Wingdings" panose="05000000000000000000" pitchFamily="2" charset="2"/>
            </a:endParaRPr>
          </a:p>
          <a:p>
            <a:pPr lvl="2"/>
            <a:r>
              <a:rPr lang="en-US" altLang="zh-TW" dirty="0" err="1"/>
              <a:t>A</a:t>
            </a:r>
            <a:r>
              <a:rPr lang="en-US" altLang="zh-TW" baseline="30000" dirty="0" err="1"/>
              <a:t>k</a:t>
            </a:r>
            <a:r>
              <a:rPr lang="en-US" altLang="zh-TW" dirty="0" err="1"/>
              <a:t>z</a:t>
            </a:r>
            <a:r>
              <a:rPr lang="en-US" altLang="zh-TW" dirty="0"/>
              <a:t> is not affected by z as k increases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5762443" y="1524000"/>
            <a:ext cx="714556" cy="408623"/>
          </a:xfrm>
          <a:prstGeom prst="wedgeRoundRectCallout">
            <a:avLst>
              <a:gd name="adj1" fmla="val 25926"/>
              <a:gd name="adj2" fmla="val 24720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6019800" y="4191000"/>
            <a:ext cx="3023952" cy="408623"/>
          </a:xfrm>
          <a:prstGeom prst="wedgeRoundRectCallout">
            <a:avLst>
              <a:gd name="adj1" fmla="val 25926"/>
              <a:gd name="adj2" fmla="val 24720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chemeClr val="tx1"/>
                </a:solidFill>
              </a:rPr>
              <a:t>50~100 iterations when n=4B.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12316</TotalTime>
  <Words>1264</Words>
  <Application>Microsoft Office PowerPoint</Application>
  <PresentationFormat>如螢幕大小 (4:3)</PresentationFormat>
  <Paragraphs>217</Paragraphs>
  <Slides>22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新細明體</vt:lpstr>
      <vt:lpstr>Arial</vt:lpstr>
      <vt:lpstr>Calibri</vt:lpstr>
      <vt:lpstr>Symbol</vt:lpstr>
      <vt:lpstr>Wingdings</vt:lpstr>
      <vt:lpstr>Office Theme</vt:lpstr>
      <vt:lpstr>方程式</vt:lpstr>
      <vt:lpstr>Experiments with MATLAB Google PageRank</vt:lpstr>
      <vt:lpstr>PageRank Algorithm</vt:lpstr>
      <vt:lpstr>Connectivity Matrix G</vt:lpstr>
      <vt:lpstr>Degrees of a Page</vt:lpstr>
      <vt:lpstr>From Connectivity Matrix to Transition Probability Matrix</vt:lpstr>
      <vt:lpstr>Two Types of Transitions</vt:lpstr>
      <vt:lpstr>Transition Probability Matrix</vt:lpstr>
      <vt:lpstr>Example of Markov Matrices</vt:lpstr>
      <vt:lpstr>How to Compute PageRank</vt:lpstr>
      <vt:lpstr>Prerequisites for Consequent Proof</vt:lpstr>
      <vt:lpstr>Prerequisites for Consequent Proof</vt:lpstr>
      <vt:lpstr>Fact 1a: Proof</vt:lpstr>
      <vt:lpstr>Fact 1a: Another Proof</vt:lpstr>
      <vt:lpstr>Quick Summary</vt:lpstr>
      <vt:lpstr>Quiz Candidates</vt:lpstr>
      <vt:lpstr>Fact 1b: Proof</vt:lpstr>
      <vt:lpstr>Eigenvalue Decomposition</vt:lpstr>
      <vt:lpstr>Fact 2: Proof</vt:lpstr>
      <vt:lpstr>Example of Tiny Web</vt:lpstr>
      <vt:lpstr>Example: Page Rank vs. P</vt:lpstr>
      <vt:lpstr>Application Scenarios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Fixed Point Iteration</dc:title>
  <dc:creator>jang</dc:creator>
  <cp:lastModifiedBy>user</cp:lastModifiedBy>
  <cp:revision>434</cp:revision>
  <dcterms:created xsi:type="dcterms:W3CDTF">2006-08-16T00:00:00Z</dcterms:created>
  <dcterms:modified xsi:type="dcterms:W3CDTF">2020-05-10T03:17:34Z</dcterms:modified>
</cp:coreProperties>
</file>